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A31A4-8E78-4DB7-9EB2-DDEAB3E75CBD}" type="datetimeFigureOut">
              <a:rPr lang="es-CO" smtClean="0"/>
              <a:t>27/04/2015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5E69D0-A6D1-4E8C-A166-EE1F40E60A9D}" type="slidenum">
              <a:rPr lang="es-CO" smtClean="0"/>
              <a:t>‹Nº›</a:t>
            </a:fld>
            <a:endParaRPr lang="es-CO"/>
          </a:p>
        </p:txBody>
      </p:sp>
    </p:spTree>
    <p:extLst>
      <p:ext uri="{BB962C8B-B14F-4D97-AF65-F5344CB8AC3E}">
        <p14:creationId xmlns:p14="http://schemas.microsoft.com/office/powerpoint/2010/main" val="1583615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A5E69D0-A6D1-4E8C-A166-EE1F40E60A9D}" type="slidenum">
              <a:rPr lang="es-CO" smtClean="0"/>
              <a:t>6</a:t>
            </a:fld>
            <a:endParaRPr lang="es-CO"/>
          </a:p>
        </p:txBody>
      </p:sp>
    </p:spTree>
    <p:extLst>
      <p:ext uri="{BB962C8B-B14F-4D97-AF65-F5344CB8AC3E}">
        <p14:creationId xmlns:p14="http://schemas.microsoft.com/office/powerpoint/2010/main" val="122130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0E88BB18-21D4-4FD5-9288-87D6BF7F130F}" type="datetimeFigureOut">
              <a:rPr lang="es-CO" smtClean="0"/>
              <a:t>27/04/2015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a:xfrm>
            <a:off x="7991475" y="6429375"/>
            <a:ext cx="876300" cy="292100"/>
          </a:xfrm>
        </p:spPr>
        <p:txBody>
          <a:bodyPr/>
          <a:lstStyle/>
          <a:p>
            <a:fld id="{22F01595-443D-45BC-8ABC-932BA7763CAB}" type="slidenum">
              <a:rPr lang="es-CO" smtClean="0"/>
              <a:t>‹Nº›</a:t>
            </a:fld>
            <a:endParaRPr lang="es-CO"/>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s-ES" smtClean="0"/>
              <a:t>Haga clic para modificar el estilo de título del patrón</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E88BB18-21D4-4FD5-9288-87D6BF7F130F}" type="datetimeFigureOut">
              <a:rPr lang="es-CO" smtClean="0"/>
              <a:t>27/04/2015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2F01595-443D-45BC-8ABC-932BA7763CAB}"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E88BB18-21D4-4FD5-9288-87D6BF7F130F}" type="datetimeFigureOut">
              <a:rPr lang="es-CO" smtClean="0"/>
              <a:t>27/04/2015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2F01595-443D-45BC-8ABC-932BA7763CAB}"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0E88BB18-21D4-4FD5-9288-87D6BF7F130F}" type="datetimeFigureOut">
              <a:rPr lang="es-CO" smtClean="0"/>
              <a:t>27/04/2015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2F01595-443D-45BC-8ABC-932BA7763CAB}" type="slidenum">
              <a:rPr lang="es-CO" smtClean="0"/>
              <a:t>‹Nº›</a:t>
            </a:fld>
            <a:endParaRPr lang="es-CO"/>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0E88BB18-21D4-4FD5-9288-87D6BF7F130F}" type="datetimeFigureOut">
              <a:rPr lang="es-CO" smtClean="0"/>
              <a:t>27/04/2015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2F01595-443D-45BC-8ABC-932BA7763CAB}" type="slidenum">
              <a:rPr lang="es-CO" smtClean="0"/>
              <a:t>‹Nº›</a:t>
            </a:fld>
            <a:endParaRPr lang="es-CO"/>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E88BB18-21D4-4FD5-9288-87D6BF7F130F}" type="datetimeFigureOut">
              <a:rPr lang="es-CO" smtClean="0"/>
              <a:t>27/04/2015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2F01595-443D-45BC-8ABC-932BA7763CAB}" type="slidenum">
              <a:rPr lang="es-CO" smtClean="0"/>
              <a:t>‹Nº›</a:t>
            </a:fld>
            <a:endParaRPr lang="es-CO"/>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E88BB18-21D4-4FD5-9288-87D6BF7F130F}" type="datetimeFigureOut">
              <a:rPr lang="es-CO" smtClean="0"/>
              <a:t>27/04/2015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22F01595-443D-45BC-8ABC-932BA7763CAB}" type="slidenum">
              <a:rPr lang="es-CO" smtClean="0"/>
              <a:t>‹Nº›</a:t>
            </a:fld>
            <a:endParaRPr lang="es-CO"/>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0E88BB18-21D4-4FD5-9288-87D6BF7F130F}" type="datetimeFigureOut">
              <a:rPr lang="es-CO" smtClean="0"/>
              <a:t>27/04/2015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22F01595-443D-45BC-8ABC-932BA7763CAB}" type="slidenum">
              <a:rPr lang="es-CO" smtClean="0"/>
              <a:t>‹Nº›</a:t>
            </a:fld>
            <a:endParaRPr lang="es-CO"/>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8BB18-21D4-4FD5-9288-87D6BF7F130F}" type="datetimeFigureOut">
              <a:rPr lang="es-CO" smtClean="0"/>
              <a:t>27/04/2015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22F01595-443D-45BC-8ABC-932BA7763CAB}"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0E88BB18-21D4-4FD5-9288-87D6BF7F130F}" type="datetimeFigureOut">
              <a:rPr lang="es-CO" smtClean="0"/>
              <a:t>27/04/2015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2F01595-443D-45BC-8ABC-932BA7763CAB}" type="slidenum">
              <a:rPr lang="es-CO" smtClean="0"/>
              <a:t>‹Nº›</a:t>
            </a:fld>
            <a:endParaRPr lang="es-CO"/>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s-ES" smtClean="0"/>
              <a:t>Haga clic para modificar el estilo de título del patrón</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0E88BB18-21D4-4FD5-9288-87D6BF7F130F}" type="datetimeFigureOut">
              <a:rPr lang="es-CO" smtClean="0"/>
              <a:t>27/04/2015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2F01595-443D-45BC-8ABC-932BA7763CAB}" type="slidenum">
              <a:rPr lang="es-CO" smtClean="0"/>
              <a:t>‹Nº›</a:t>
            </a:fld>
            <a:endParaRPr lang="es-CO"/>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s-ES" smtClean="0"/>
              <a:t>Haga clic para modificar el estilo de título del patrón</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0E88BB18-21D4-4FD5-9288-87D6BF7F130F}" type="datetimeFigureOut">
              <a:rPr lang="es-CO" smtClean="0"/>
              <a:t>27/04/2015</a:t>
            </a:fld>
            <a:endParaRPr lang="es-CO"/>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s-CO"/>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22F01595-443D-45BC-8ABC-932BA7763CAB}" type="slidenum">
              <a:rPr lang="es-CO" smtClean="0"/>
              <a:t>‹Nº›</a:t>
            </a:fld>
            <a:endParaRPr lang="es-CO"/>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endParaRPr lang="es-CO"/>
          </a:p>
        </p:txBody>
      </p:sp>
      <p:sp>
        <p:nvSpPr>
          <p:cNvPr id="4" name="3 Título"/>
          <p:cNvSpPr>
            <a:spLocks noGrp="1"/>
          </p:cNvSpPr>
          <p:nvPr>
            <p:ph type="title"/>
          </p:nvPr>
        </p:nvSpPr>
        <p:spPr/>
        <p:txBody>
          <a:bodyPr/>
          <a:lstStyle/>
          <a:p>
            <a:r>
              <a:rPr lang="es-CO" dirty="0" smtClean="0"/>
              <a:t>LO</a:t>
            </a:r>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10"/>
            <a:ext cx="9192674" cy="690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829901" y="188640"/>
            <a:ext cx="7532871" cy="2123658"/>
          </a:xfrm>
          <a:prstGeom prst="rect">
            <a:avLst/>
          </a:prstGeom>
          <a:noFill/>
        </p:spPr>
        <p:txBody>
          <a:bodyPr wrap="square" lIns="91440" tIns="45720" rIns="91440" bIns="45720">
            <a:spAutoFit/>
          </a:bodyPr>
          <a:lstStyle/>
          <a:p>
            <a:pPr algn="ctr"/>
            <a:r>
              <a:rPr lang="es-E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F0"/>
                </a:solidFill>
                <a:effectLst>
                  <a:outerShdw blurRad="41275" dist="12700" dir="12000000" algn="tl" rotWithShape="0">
                    <a:srgbClr val="000000">
                      <a:alpha val="40000"/>
                    </a:srgbClr>
                  </a:outerShdw>
                </a:effectLst>
              </a:rPr>
              <a:t>SEGURIDAD INFORMATICA</a:t>
            </a:r>
            <a:endParaRPr lang="es-E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F0"/>
              </a:solidFill>
              <a:effectLst>
                <a:outerShdw blurRad="41275" dist="12700" dir="12000000" algn="tl" rotWithShape="0">
                  <a:srgbClr val="000000">
                    <a:alpha val="40000"/>
                  </a:srgbClr>
                </a:outerShdw>
              </a:effectLst>
            </a:endParaRPr>
          </a:p>
        </p:txBody>
      </p:sp>
      <p:sp>
        <p:nvSpPr>
          <p:cNvPr id="10" name="9 Rectángulo"/>
          <p:cNvSpPr/>
          <p:nvPr/>
        </p:nvSpPr>
        <p:spPr>
          <a:xfrm>
            <a:off x="514488" y="5288340"/>
            <a:ext cx="8593552" cy="1569660"/>
          </a:xfrm>
          <a:prstGeom prst="rect">
            <a:avLst/>
          </a:prstGeom>
          <a:noFill/>
        </p:spPr>
        <p:txBody>
          <a:bodyPr wrap="square" lIns="91440" tIns="45720" rIns="91440" bIns="45720">
            <a:spAutoFit/>
          </a:bodyPr>
          <a:lstStyle/>
          <a:p>
            <a:pPr algn="ctr"/>
            <a:r>
              <a:rPr lang="es-E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B0597"/>
                </a:solidFill>
                <a:effectLst>
                  <a:outerShdw blurRad="41275" dist="12700" dir="12000000" algn="tl" rotWithShape="0">
                    <a:srgbClr val="000000">
                      <a:alpha val="40000"/>
                    </a:srgbClr>
                  </a:outerShdw>
                </a:effectLst>
              </a:rPr>
              <a:t>LOUNDY BETZAIDA CIFUENTES</a:t>
            </a:r>
            <a:endParaRPr lang="es-ES"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B0597"/>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939338583"/>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10">
                                            <p:txEl>
                                              <p:pRg st="0" end="0"/>
                                            </p:txEl>
                                          </p:spTgt>
                                        </p:tgtEl>
                                        <p:attrNameLst>
                                          <p:attrName>r</p:attrName>
                                        </p:attrNameLst>
                                      </p:cBhvr>
                                    </p:animRot>
                                    <p:animRot by="-240000">
                                      <p:cBhvr>
                                        <p:cTn id="14" dur="200" fill="hold">
                                          <p:stCondLst>
                                            <p:cond delay="200"/>
                                          </p:stCondLst>
                                        </p:cTn>
                                        <p:tgtEl>
                                          <p:spTgt spid="10">
                                            <p:txEl>
                                              <p:pRg st="0" end="0"/>
                                            </p:txEl>
                                          </p:spTgt>
                                        </p:tgtEl>
                                        <p:attrNameLst>
                                          <p:attrName>r</p:attrName>
                                        </p:attrNameLst>
                                      </p:cBhvr>
                                    </p:animRot>
                                    <p:animRot by="240000">
                                      <p:cBhvr>
                                        <p:cTn id="15" dur="200" fill="hold">
                                          <p:stCondLst>
                                            <p:cond delay="400"/>
                                          </p:stCondLst>
                                        </p:cTn>
                                        <p:tgtEl>
                                          <p:spTgt spid="10">
                                            <p:txEl>
                                              <p:pRg st="0" end="0"/>
                                            </p:txEl>
                                          </p:spTgt>
                                        </p:tgtEl>
                                        <p:attrNameLst>
                                          <p:attrName>r</p:attrName>
                                        </p:attrNameLst>
                                      </p:cBhvr>
                                    </p:animRot>
                                    <p:animRot by="-240000">
                                      <p:cBhvr>
                                        <p:cTn id="16" dur="200" fill="hold">
                                          <p:stCondLst>
                                            <p:cond delay="600"/>
                                          </p:stCondLst>
                                        </p:cTn>
                                        <p:tgtEl>
                                          <p:spTgt spid="10">
                                            <p:txEl>
                                              <p:pRg st="0" end="0"/>
                                            </p:txEl>
                                          </p:spTgt>
                                        </p:tgtEl>
                                        <p:attrNameLst>
                                          <p:attrName>r</p:attrName>
                                        </p:attrNameLst>
                                      </p:cBhvr>
                                    </p:animRot>
                                    <p:animRot by="120000">
                                      <p:cBhvr>
                                        <p:cTn id="17" dur="200" fill="hold">
                                          <p:stCondLst>
                                            <p:cond delay="80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34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250" y="0"/>
            <a:ext cx="9085600" cy="689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490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250506" y="83448"/>
            <a:ext cx="5517232" cy="3561576"/>
          </a:xfrm>
        </p:spPr>
        <p:txBody>
          <a:bodyPr>
            <a:noAutofit/>
          </a:bodyPr>
          <a:lstStyle/>
          <a:p>
            <a:pPr marL="45720" indent="0">
              <a:buNone/>
            </a:pPr>
            <a:r>
              <a:rPr lang="es-CO" sz="2000" b="1" u="sng" dirty="0" smtClean="0">
                <a:solidFill>
                  <a:srgbClr val="FF0000"/>
                </a:solidFill>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La seguridad informática </a:t>
            </a:r>
            <a:r>
              <a:rPr lang="es-CO" sz="2000" dirty="0" smtClean="0">
                <a:latin typeface="Arial Black" panose="020B0A04020102020204" pitchFamily="34" charset="0"/>
                <a:cs typeface="Aharoni" panose="02010803020104030203" pitchFamily="2" charset="-79"/>
              </a:rPr>
              <a:t>o seguridad de tecnologías de la información es el área de la informática que se enfoca en la protección de la infraestructura computacional y todo lo relacionado con esta y, especialmente, la información contenida o circulante.</a:t>
            </a:r>
          </a:p>
          <a:p>
            <a:pPr marL="45720" indent="0">
              <a:buNone/>
            </a:pPr>
            <a:endParaRPr lang="es-CO" sz="2000" dirty="0">
              <a:latin typeface="Arial Black" panose="020B0A04020102020204" pitchFamily="34" charset="0"/>
              <a:cs typeface="Aharoni" panose="02010803020104030203" pitchFamily="2" charset="-79"/>
            </a:endParaRPr>
          </a:p>
          <a:p>
            <a:pPr marL="45720" indent="0">
              <a:buNone/>
            </a:pPr>
            <a:endParaRPr lang="es-CO" sz="2000" dirty="0" smtClean="0">
              <a:latin typeface="Arial Black" panose="020B0A04020102020204" pitchFamily="34" charset="0"/>
              <a:cs typeface="Aharoni" panose="02010803020104030203" pitchFamily="2" charset="-79"/>
            </a:endParaRPr>
          </a:p>
          <a:p>
            <a:pPr marL="45720" indent="0">
              <a:buNone/>
            </a:pPr>
            <a:r>
              <a:rPr lang="es-CO" sz="2000" dirty="0" smtClean="0">
                <a:latin typeface="Arial Black" panose="020B0A04020102020204" pitchFamily="34" charset="0"/>
                <a:cs typeface="Aharoni" panose="02010803020104030203" pitchFamily="2" charset="-79"/>
              </a:rPr>
              <a:t> La seguridad informática comprende software (bases de datos, metadatos, archivos), hardware y todo lo que la organización valore (activo) y signifique un riesgo si esta información confidencial llega a manos de otras personas, convirtiéndose, por ejemplo, en información privilegiada.</a:t>
            </a:r>
            <a:endParaRPr lang="es-CO" sz="2000" dirty="0">
              <a:latin typeface="Arial Black" panose="020B0A04020102020204" pitchFamily="34" charset="0"/>
              <a:cs typeface="Aharoni" panose="02010803020104030203" pitchFamily="2" charset="-79"/>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836712"/>
            <a:ext cx="2919166" cy="280831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974" y="4221088"/>
            <a:ext cx="3317489" cy="2318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3418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 calcmode="lin" valueType="num">
                                      <p:cBhvr>
                                        <p:cTn id="23" dur="500" fill="hold"/>
                                        <p:tgtEl>
                                          <p:spTgt spid="2051"/>
                                        </p:tgtEl>
                                        <p:attrNameLst>
                                          <p:attrName>ppt_w</p:attrName>
                                        </p:attrNameLst>
                                      </p:cBhvr>
                                      <p:tavLst>
                                        <p:tav tm="0">
                                          <p:val>
                                            <p:fltVal val="0"/>
                                          </p:val>
                                        </p:tav>
                                        <p:tav tm="100000">
                                          <p:val>
                                            <p:strVal val="#ppt_w"/>
                                          </p:val>
                                        </p:tav>
                                      </p:tavLst>
                                    </p:anim>
                                    <p:anim calcmode="lin" valueType="num">
                                      <p:cBhvr>
                                        <p:cTn id="24" dur="500" fill="hold"/>
                                        <p:tgtEl>
                                          <p:spTgt spid="2051"/>
                                        </p:tgtEl>
                                        <p:attrNameLst>
                                          <p:attrName>ppt_h</p:attrName>
                                        </p:attrNameLst>
                                      </p:cBhvr>
                                      <p:tavLst>
                                        <p:tav tm="0">
                                          <p:val>
                                            <p:fltVal val="0"/>
                                          </p:val>
                                        </p:tav>
                                        <p:tav tm="100000">
                                          <p:val>
                                            <p:strVal val="#ppt_h"/>
                                          </p:val>
                                        </p:tav>
                                      </p:tavLst>
                                    </p:anim>
                                    <p:animEffect transition="in" filter="fade">
                                      <p:cBhvr>
                                        <p:cTn id="25" dur="500"/>
                                        <p:tgtEl>
                                          <p:spTgt spid="205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p:cTn id="30" dur="500" fill="hold"/>
                                        <p:tgtEl>
                                          <p:spTgt spid="2050"/>
                                        </p:tgtEl>
                                        <p:attrNameLst>
                                          <p:attrName>ppt_w</p:attrName>
                                        </p:attrNameLst>
                                      </p:cBhvr>
                                      <p:tavLst>
                                        <p:tav tm="0">
                                          <p:val>
                                            <p:fltVal val="0"/>
                                          </p:val>
                                        </p:tav>
                                        <p:tav tm="100000">
                                          <p:val>
                                            <p:strVal val="#ppt_w"/>
                                          </p:val>
                                        </p:tav>
                                      </p:tavLst>
                                    </p:anim>
                                    <p:anim calcmode="lin" valueType="num">
                                      <p:cBhvr>
                                        <p:cTn id="31" dur="500" fill="hold"/>
                                        <p:tgtEl>
                                          <p:spTgt spid="2050"/>
                                        </p:tgtEl>
                                        <p:attrNameLst>
                                          <p:attrName>ppt_h</p:attrName>
                                        </p:attrNameLst>
                                      </p:cBhvr>
                                      <p:tavLst>
                                        <p:tav tm="0">
                                          <p:val>
                                            <p:fltVal val="0"/>
                                          </p:val>
                                        </p:tav>
                                        <p:tav tm="100000">
                                          <p:val>
                                            <p:strVal val="#ppt_h"/>
                                          </p:val>
                                        </p:tav>
                                      </p:tavLst>
                                    </p:anim>
                                    <p:animEffect transition="in" filter="fade">
                                      <p:cBhvr>
                                        <p:cTn id="3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86486" y="1835656"/>
            <a:ext cx="8352928" cy="3186688"/>
          </a:xfrm>
        </p:spPr>
        <p:txBody>
          <a:bodyPr>
            <a:noAutofit/>
          </a:bodyPr>
          <a:lstStyle/>
          <a:p>
            <a:pPr marL="45720" indent="0" algn="just">
              <a:buNone/>
            </a:pPr>
            <a:r>
              <a:rPr lang="es-CO" b="1" dirty="0">
                <a:latin typeface="Arial Black" panose="020B0A04020102020204" pitchFamily="34" charset="0"/>
              </a:rPr>
              <a:t>La definición de seguridad de la información no debe ser confundida con la de «seguridad informática», ya que esta última sólo se encarga de la seguridad en el medio informático, pero la información puede encontrarse en diferentes medios o formas, y no solo en medios informáticos</a:t>
            </a:r>
            <a:r>
              <a:rPr lang="es-CO" b="1" dirty="0" smtClean="0">
                <a:latin typeface="Arial Black" panose="020B0A04020102020204" pitchFamily="34" charset="0"/>
              </a:rPr>
              <a:t>.</a:t>
            </a:r>
          </a:p>
          <a:p>
            <a:pPr marL="45720" indent="0" algn="just">
              <a:buNone/>
            </a:pPr>
            <a:endParaRPr lang="es-CO" b="1" dirty="0">
              <a:latin typeface="Arial Black" panose="020B0A04020102020204" pitchFamily="34" charset="0"/>
            </a:endParaRPr>
          </a:p>
          <a:p>
            <a:pPr marL="45720" indent="0" algn="just">
              <a:buNone/>
            </a:pPr>
            <a:endParaRPr lang="es-CO" b="1" dirty="0" smtClean="0">
              <a:latin typeface="Arial Black" panose="020B0A04020102020204" pitchFamily="34" charset="0"/>
            </a:endParaRPr>
          </a:p>
          <a:p>
            <a:pPr marL="45720" indent="0" algn="just">
              <a:buNone/>
            </a:pPr>
            <a:endParaRPr lang="es-CO" b="1" dirty="0">
              <a:latin typeface="Arial Black" panose="020B0A04020102020204" pitchFamily="34" charset="0"/>
            </a:endParaRPr>
          </a:p>
          <a:p>
            <a:pPr marL="45720" indent="0" algn="just">
              <a:buNone/>
            </a:pPr>
            <a:endParaRPr lang="es-CO" b="1" dirty="0" smtClean="0">
              <a:latin typeface="Arial Black" panose="020B0A04020102020204" pitchFamily="34" charset="0"/>
            </a:endParaRPr>
          </a:p>
          <a:p>
            <a:pPr marL="45720" indent="0" algn="just">
              <a:buNone/>
            </a:pPr>
            <a:endParaRPr lang="es-CO" b="1" dirty="0">
              <a:latin typeface="Arial Black" panose="020B0A04020102020204" pitchFamily="34" charset="0"/>
            </a:endParaRPr>
          </a:p>
          <a:p>
            <a:pPr marL="45720" indent="0" algn="just">
              <a:buNone/>
            </a:pPr>
            <a:endParaRPr lang="es-CO" b="1" dirty="0" smtClean="0">
              <a:latin typeface="Arial Black" panose="020B0A04020102020204" pitchFamily="34" charset="0"/>
            </a:endParaRPr>
          </a:p>
          <a:p>
            <a:pPr marL="45720" indent="0" algn="just">
              <a:buNone/>
            </a:pPr>
            <a:endParaRPr lang="es-CO" b="1" dirty="0">
              <a:latin typeface="Arial Black" panose="020B0A04020102020204" pitchFamily="34" charset="0"/>
            </a:endParaRPr>
          </a:p>
          <a:p>
            <a:pPr algn="just"/>
            <a:endParaRPr lang="es-CO" b="1" dirty="0">
              <a:latin typeface="Arial Black" panose="020B0A04020102020204" pitchFamily="34" charset="0"/>
            </a:endParaRPr>
          </a:p>
          <a:p>
            <a:pPr marL="45720" indent="0" algn="just">
              <a:buNone/>
            </a:pPr>
            <a:r>
              <a:rPr lang="es-CO" b="1" dirty="0">
                <a:latin typeface="Arial Black" panose="020B0A04020102020204" pitchFamily="34" charset="0"/>
              </a:rPr>
              <a:t>La seguridad informática es la disciplina que se ocupa de diseñar las normas, procedimientos, métodos y técnicas destinados a conseguir un sistema de información seguro y confiable.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140683"/>
            <a:ext cx="2381250" cy="15240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712770"/>
            <a:ext cx="2824295" cy="1903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908890"/>
            <a:ext cx="2616427" cy="1987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988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p:cTn id="1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fade">
                                      <p:cBhvr>
                                        <p:cTn id="23" dur="2000"/>
                                        <p:tgtEl>
                                          <p:spTgt spid="4100"/>
                                        </p:tgtEl>
                                      </p:cBhvr>
                                    </p:animEffect>
                                    <p:anim calcmode="lin" valueType="num">
                                      <p:cBhvr>
                                        <p:cTn id="24" dur="2000" fill="hold"/>
                                        <p:tgtEl>
                                          <p:spTgt spid="4100"/>
                                        </p:tgtEl>
                                        <p:attrNameLst>
                                          <p:attrName>ppt_w</p:attrName>
                                        </p:attrNameLst>
                                      </p:cBhvr>
                                      <p:tavLst>
                                        <p:tav tm="0" fmla="#ppt_w*sin(2.5*pi*$)">
                                          <p:val>
                                            <p:fltVal val="0"/>
                                          </p:val>
                                        </p:tav>
                                        <p:tav tm="100000">
                                          <p:val>
                                            <p:fltVal val="1"/>
                                          </p:val>
                                        </p:tav>
                                      </p:tavLst>
                                    </p:anim>
                                    <p:anim calcmode="lin" valueType="num">
                                      <p:cBhvr>
                                        <p:cTn id="25" dur="2000" fill="hold"/>
                                        <p:tgtEl>
                                          <p:spTgt spid="4100"/>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4099"/>
                                        </p:tgtEl>
                                        <p:attrNameLst>
                                          <p:attrName>style.visibility</p:attrName>
                                        </p:attrNameLst>
                                      </p:cBhvr>
                                      <p:to>
                                        <p:strVal val="visible"/>
                                      </p:to>
                                    </p:set>
                                    <p:animEffect transition="in" filter="fade">
                                      <p:cBhvr>
                                        <p:cTn id="30" dur="2000"/>
                                        <p:tgtEl>
                                          <p:spTgt spid="4099"/>
                                        </p:tgtEl>
                                      </p:cBhvr>
                                    </p:animEffect>
                                    <p:anim calcmode="lin" valueType="num">
                                      <p:cBhvr>
                                        <p:cTn id="31" dur="2000" fill="hold"/>
                                        <p:tgtEl>
                                          <p:spTgt spid="4099"/>
                                        </p:tgtEl>
                                        <p:attrNameLst>
                                          <p:attrName>ppt_w</p:attrName>
                                        </p:attrNameLst>
                                      </p:cBhvr>
                                      <p:tavLst>
                                        <p:tav tm="0" fmla="#ppt_w*sin(2.5*pi*$)">
                                          <p:val>
                                            <p:fltVal val="0"/>
                                          </p:val>
                                        </p:tav>
                                        <p:tav tm="100000">
                                          <p:val>
                                            <p:fltVal val="1"/>
                                          </p:val>
                                        </p:tav>
                                      </p:tavLst>
                                    </p:anim>
                                    <p:anim calcmode="lin" valueType="num">
                                      <p:cBhvr>
                                        <p:cTn id="32" dur="2000" fill="hold"/>
                                        <p:tgtEl>
                                          <p:spTgt spid="4099"/>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4098"/>
                                        </p:tgtEl>
                                        <p:attrNameLst>
                                          <p:attrName>style.visibility</p:attrName>
                                        </p:attrNameLst>
                                      </p:cBhvr>
                                      <p:to>
                                        <p:strVal val="visible"/>
                                      </p:to>
                                    </p:set>
                                    <p:animEffect transition="in" filter="fade">
                                      <p:cBhvr>
                                        <p:cTn id="37" dur="2000"/>
                                        <p:tgtEl>
                                          <p:spTgt spid="4098"/>
                                        </p:tgtEl>
                                      </p:cBhvr>
                                    </p:animEffect>
                                    <p:anim calcmode="lin" valueType="num">
                                      <p:cBhvr>
                                        <p:cTn id="38" dur="2000" fill="hold"/>
                                        <p:tgtEl>
                                          <p:spTgt spid="4098"/>
                                        </p:tgtEl>
                                        <p:attrNameLst>
                                          <p:attrName>ppt_w</p:attrName>
                                        </p:attrNameLst>
                                      </p:cBhvr>
                                      <p:tavLst>
                                        <p:tav tm="0" fmla="#ppt_w*sin(2.5*pi*$)">
                                          <p:val>
                                            <p:fltVal val="0"/>
                                          </p:val>
                                        </p:tav>
                                        <p:tav tm="100000">
                                          <p:val>
                                            <p:fltVal val="1"/>
                                          </p:val>
                                        </p:tav>
                                      </p:tavLst>
                                    </p:anim>
                                    <p:anim calcmode="lin" valueType="num">
                                      <p:cBhvr>
                                        <p:cTn id="39"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111068" y="1104404"/>
            <a:ext cx="6192688" cy="2808312"/>
          </a:xfrm>
        </p:spPr>
        <p:txBody>
          <a:bodyPr>
            <a:normAutofit/>
          </a:bodyPr>
          <a:lstStyle/>
          <a:p>
            <a:pPr marL="45720" indent="0" algn="ctr">
              <a:buNone/>
            </a:pPr>
            <a:r>
              <a:rPr lang="es-CO" sz="1800" dirty="0">
                <a:solidFill>
                  <a:srgbClr val="FFC000"/>
                </a:solidFill>
                <a:latin typeface="Arial Black" panose="020B0A04020102020204" pitchFamily="34" charset="0"/>
              </a:rPr>
              <a:t>La seguridad informática debe establecer normas que minimicen los riesgos a la información o infraestructura informática. Estas normas incluyen horarios de funcionamiento, restricciones a ciertos lugares, autorizaciones, denegaciones, perfiles de usuario, planes de emergencia, protocolos y todo lo necesario que permita un buen nivel de seguridad </a:t>
            </a:r>
            <a:r>
              <a:rPr lang="es-CO" sz="1800" dirty="0" smtClean="0">
                <a:solidFill>
                  <a:srgbClr val="FFC000"/>
                </a:solidFill>
                <a:latin typeface="Arial Black" panose="020B0A04020102020204" pitchFamily="34" charset="0"/>
              </a:rPr>
              <a:t>informática.</a:t>
            </a:r>
            <a:endParaRPr lang="es-CO" sz="1800" dirty="0">
              <a:solidFill>
                <a:srgbClr val="FFC000"/>
              </a:solidFill>
              <a:latin typeface="Arial Black" panose="020B0A04020102020204" pitchFamily="34" charset="0"/>
            </a:endParaRPr>
          </a:p>
        </p:txBody>
      </p:sp>
      <p:sp>
        <p:nvSpPr>
          <p:cNvPr id="4" name="3 Rectángulo"/>
          <p:cNvSpPr/>
          <p:nvPr/>
        </p:nvSpPr>
        <p:spPr>
          <a:xfrm>
            <a:off x="1652065" y="260648"/>
            <a:ext cx="5110694" cy="1015663"/>
          </a:xfrm>
          <a:prstGeom prst="rect">
            <a:avLst/>
          </a:prstGeom>
          <a:noFill/>
        </p:spPr>
        <p:txBody>
          <a:bodyPr wrap="none" lIns="91440" tIns="45720" rIns="91440" bIns="45720">
            <a:spAutoFit/>
          </a:bodyPr>
          <a:lstStyle/>
          <a:p>
            <a:pPr algn="ctr"/>
            <a:r>
              <a:rPr lang="es-E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rPr>
              <a:t>OBJETIVOS</a:t>
            </a:r>
            <a:endParaRPr lang="es-ES" sz="6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861048"/>
            <a:ext cx="3024834" cy="2630919"/>
          </a:xfrm>
          <a:prstGeom prst="rect">
            <a:avLst/>
          </a:prstGeom>
          <a:ln w="127000" cap="sq">
            <a:solidFill>
              <a:srgbClr val="7030A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9540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xEl>
                                              <p:pRg st="0" end="0"/>
                                            </p:txEl>
                                          </p:spTgt>
                                        </p:tgtEl>
                                        <p:attrNameLst>
                                          <p:attrName>r</p:attrName>
                                        </p:attrNameLst>
                                      </p:cBhvr>
                                    </p:animRot>
                                    <p:animRot by="-240000">
                                      <p:cBhvr>
                                        <p:cTn id="7" dur="200" fill="hold">
                                          <p:stCondLst>
                                            <p:cond delay="200"/>
                                          </p:stCondLst>
                                        </p:cTn>
                                        <p:tgtEl>
                                          <p:spTgt spid="4">
                                            <p:txEl>
                                              <p:pRg st="0" end="0"/>
                                            </p:txEl>
                                          </p:spTgt>
                                        </p:tgtEl>
                                        <p:attrNameLst>
                                          <p:attrName>r</p:attrName>
                                        </p:attrNameLst>
                                      </p:cBhvr>
                                    </p:animRot>
                                    <p:animRot by="240000">
                                      <p:cBhvr>
                                        <p:cTn id="8" dur="200" fill="hold">
                                          <p:stCondLst>
                                            <p:cond delay="400"/>
                                          </p:stCondLst>
                                        </p:cTn>
                                        <p:tgtEl>
                                          <p:spTgt spid="4">
                                            <p:txEl>
                                              <p:pRg st="0" end="0"/>
                                            </p:txEl>
                                          </p:spTgt>
                                        </p:tgtEl>
                                        <p:attrNameLst>
                                          <p:attrName>r</p:attrName>
                                        </p:attrNameLst>
                                      </p:cBhvr>
                                    </p:animRot>
                                    <p:animRot by="-240000">
                                      <p:cBhvr>
                                        <p:cTn id="9" dur="200" fill="hold">
                                          <p:stCondLst>
                                            <p:cond delay="600"/>
                                          </p:stCondLst>
                                        </p:cTn>
                                        <p:tgtEl>
                                          <p:spTgt spid="4">
                                            <p:txEl>
                                              <p:pRg st="0" end="0"/>
                                            </p:txEl>
                                          </p:spTgt>
                                        </p:tgtEl>
                                        <p:attrNameLst>
                                          <p:attrName>r</p:attrName>
                                        </p:attrNameLst>
                                      </p:cBhvr>
                                    </p:animRot>
                                    <p:animRot by="120000">
                                      <p:cBhvr>
                                        <p:cTn id="10" dur="200" fill="hold">
                                          <p:stCondLst>
                                            <p:cond delay="80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wheel(1)">
                                      <p:cBhvr>
                                        <p:cTn id="2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79512" y="332656"/>
            <a:ext cx="8784976" cy="3474720"/>
          </a:xfrm>
        </p:spPr>
        <p:txBody>
          <a:bodyPr>
            <a:normAutofit fontScale="92500" lnSpcReduction="20000"/>
          </a:bodyPr>
          <a:lstStyle/>
          <a:p>
            <a:pPr marL="45720" indent="0">
              <a:buNone/>
            </a:pPr>
            <a:r>
              <a:rPr lang="es-CO" dirty="0">
                <a:solidFill>
                  <a:srgbClr val="FFFF00"/>
                </a:solidFill>
                <a:latin typeface="Arial Black" panose="020B0A04020102020204" pitchFamily="34" charset="0"/>
              </a:rPr>
              <a:t>La seguridad informática está concebida para proteger los activos informáticos, entre los que se encuentran los siguientes:</a:t>
            </a:r>
          </a:p>
          <a:p>
            <a:endParaRPr lang="es-CO" dirty="0">
              <a:solidFill>
                <a:srgbClr val="FFFF00"/>
              </a:solidFill>
              <a:latin typeface="Arial Black" panose="020B0A04020102020204" pitchFamily="34" charset="0"/>
            </a:endParaRPr>
          </a:p>
          <a:p>
            <a:r>
              <a:rPr lang="es-CO" b="1" dirty="0" smtClean="0">
                <a:solidFill>
                  <a:srgbClr val="00B0F0"/>
                </a:solidFill>
                <a:latin typeface="Arial Black" panose="020B0A04020102020204" pitchFamily="34" charset="0"/>
              </a:rPr>
              <a:t>La </a:t>
            </a:r>
            <a:r>
              <a:rPr lang="es-CO" b="1" dirty="0">
                <a:solidFill>
                  <a:srgbClr val="00B0F0"/>
                </a:solidFill>
                <a:latin typeface="Arial Black" panose="020B0A04020102020204" pitchFamily="34" charset="0"/>
              </a:rPr>
              <a:t>infraestructura computacional</a:t>
            </a:r>
            <a:r>
              <a:rPr lang="es-CO" b="1" dirty="0">
                <a:solidFill>
                  <a:srgbClr val="FFFF00"/>
                </a:solidFill>
                <a:latin typeface="Arial Black" panose="020B0A04020102020204" pitchFamily="34" charset="0"/>
              </a:rPr>
              <a:t>: </a:t>
            </a:r>
            <a:r>
              <a:rPr lang="es-CO" dirty="0">
                <a:solidFill>
                  <a:srgbClr val="FFFF00"/>
                </a:solidFill>
                <a:latin typeface="Arial Black" panose="020B0A04020102020204" pitchFamily="34" charset="0"/>
              </a:rPr>
              <a:t>Es una parte fundamental para el almacenamiento y gestión de la información, así como para el funcionamiento mismo de la organización. La función de la seguridad informática en esta área es velar que los equipos funcionen adecuadamente y anticiparse en caso de fallas, robos, incendios, boicot, desastres naturales, fallas en el suministro eléctrico y cualquier otro factor que atente contra la infraestructura informática.</a:t>
            </a:r>
          </a:p>
          <a:p>
            <a:endParaRPr lang="es-CO"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221088"/>
            <a:ext cx="3115072" cy="23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185231"/>
            <a:ext cx="3161444" cy="23721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2020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animEffect transition="in" filter="fade">
                                      <p:cBhvr>
                                        <p:cTn id="19"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755576" y="260648"/>
            <a:ext cx="7920880" cy="2539269"/>
          </a:xfrm>
        </p:spPr>
        <p:txBody>
          <a:bodyPr>
            <a:normAutofit lnSpcReduction="10000"/>
          </a:bodyPr>
          <a:lstStyle/>
          <a:p>
            <a:pPr marL="0" indent="0">
              <a:buNone/>
            </a:pPr>
            <a:endParaRPr lang="es-CO" dirty="0"/>
          </a:p>
          <a:p>
            <a:r>
              <a:rPr lang="es-CO" sz="2000" dirty="0" smtClean="0">
                <a:solidFill>
                  <a:srgbClr val="00B0F0"/>
                </a:solidFill>
                <a:latin typeface="Arial Black" panose="020B0A04020102020204" pitchFamily="34" charset="0"/>
              </a:rPr>
              <a:t>Los </a:t>
            </a:r>
            <a:r>
              <a:rPr lang="es-CO" sz="2000" dirty="0">
                <a:solidFill>
                  <a:srgbClr val="00B0F0"/>
                </a:solidFill>
                <a:latin typeface="Arial Black" panose="020B0A04020102020204" pitchFamily="34" charset="0"/>
              </a:rPr>
              <a:t>usuarios: </a:t>
            </a:r>
            <a:r>
              <a:rPr lang="es-CO" sz="2000" dirty="0">
                <a:solidFill>
                  <a:srgbClr val="FFFF00"/>
                </a:solidFill>
                <a:latin typeface="Arial Black" panose="020B0A04020102020204" pitchFamily="34" charset="0"/>
              </a:rPr>
              <a:t>Son las personas que utilizan la estructura tecnológica, zona de comunicaciones y que gestionan la información. Debe protegerse el sistema en general para que el uso por parte de ellos no pueda poner en entredicho la seguridad de la información y tampoco que la información que manejan o almacenan sea vulnerable.</a:t>
            </a:r>
          </a:p>
          <a:p>
            <a:endParaRPr lang="es-CO"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17" y="2852936"/>
            <a:ext cx="4006460" cy="2664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284984"/>
            <a:ext cx="3230488" cy="3230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43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1" end="1"/>
                                            </p:txEl>
                                          </p:spTgt>
                                        </p:tgtEl>
                                        <p:attrNameLst>
                                          <p:attrName>r</p:attrName>
                                        </p:attrNameLst>
                                      </p:cBhvr>
                                    </p:animRot>
                                    <p:animRot by="-240000">
                                      <p:cBhvr>
                                        <p:cTn id="7" dur="200" fill="hold">
                                          <p:stCondLst>
                                            <p:cond delay="200"/>
                                          </p:stCondLst>
                                        </p:cTn>
                                        <p:tgtEl>
                                          <p:spTgt spid="3">
                                            <p:txEl>
                                              <p:pRg st="1" end="1"/>
                                            </p:txEl>
                                          </p:spTgt>
                                        </p:tgtEl>
                                        <p:attrNameLst>
                                          <p:attrName>r</p:attrName>
                                        </p:attrNameLst>
                                      </p:cBhvr>
                                    </p:animRot>
                                    <p:animRot by="240000">
                                      <p:cBhvr>
                                        <p:cTn id="8" dur="200" fill="hold">
                                          <p:stCondLst>
                                            <p:cond delay="400"/>
                                          </p:stCondLst>
                                        </p:cTn>
                                        <p:tgtEl>
                                          <p:spTgt spid="3">
                                            <p:txEl>
                                              <p:pRg st="1" end="1"/>
                                            </p:txEl>
                                          </p:spTgt>
                                        </p:tgtEl>
                                        <p:attrNameLst>
                                          <p:attrName>r</p:attrName>
                                        </p:attrNameLst>
                                      </p:cBhvr>
                                    </p:animRot>
                                    <p:animRot by="-240000">
                                      <p:cBhvr>
                                        <p:cTn id="9" dur="200" fill="hold">
                                          <p:stCondLst>
                                            <p:cond delay="600"/>
                                          </p:stCondLst>
                                        </p:cTn>
                                        <p:tgtEl>
                                          <p:spTgt spid="3">
                                            <p:txEl>
                                              <p:pRg st="1" end="1"/>
                                            </p:txEl>
                                          </p:spTgt>
                                        </p:tgtEl>
                                        <p:attrNameLst>
                                          <p:attrName>r</p:attrName>
                                        </p:attrNameLst>
                                      </p:cBhvr>
                                    </p:animRot>
                                    <p:animRot by="120000">
                                      <p:cBhvr>
                                        <p:cTn id="10" dur="200" fill="hold">
                                          <p:stCondLst>
                                            <p:cond delay="800"/>
                                          </p:stCondLst>
                                        </p:cTn>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wipe(down)">
                                      <p:cBhvr>
                                        <p:cTn id="15" dur="580">
                                          <p:stCondLst>
                                            <p:cond delay="0"/>
                                          </p:stCondLst>
                                        </p:cTn>
                                        <p:tgtEl>
                                          <p:spTgt spid="7170"/>
                                        </p:tgtEl>
                                      </p:cBhvr>
                                    </p:animEffect>
                                    <p:anim calcmode="lin" valueType="num">
                                      <p:cBhvr>
                                        <p:cTn id="16"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1" dur="26">
                                          <p:stCondLst>
                                            <p:cond delay="650"/>
                                          </p:stCondLst>
                                        </p:cTn>
                                        <p:tgtEl>
                                          <p:spTgt spid="7170"/>
                                        </p:tgtEl>
                                      </p:cBhvr>
                                      <p:to x="100000" y="60000"/>
                                    </p:animScale>
                                    <p:animScale>
                                      <p:cBhvr>
                                        <p:cTn id="22" dur="166" decel="50000">
                                          <p:stCondLst>
                                            <p:cond delay="676"/>
                                          </p:stCondLst>
                                        </p:cTn>
                                        <p:tgtEl>
                                          <p:spTgt spid="7170"/>
                                        </p:tgtEl>
                                      </p:cBhvr>
                                      <p:to x="100000" y="100000"/>
                                    </p:animScale>
                                    <p:animScale>
                                      <p:cBhvr>
                                        <p:cTn id="23" dur="26">
                                          <p:stCondLst>
                                            <p:cond delay="1312"/>
                                          </p:stCondLst>
                                        </p:cTn>
                                        <p:tgtEl>
                                          <p:spTgt spid="7170"/>
                                        </p:tgtEl>
                                      </p:cBhvr>
                                      <p:to x="100000" y="80000"/>
                                    </p:animScale>
                                    <p:animScale>
                                      <p:cBhvr>
                                        <p:cTn id="24" dur="166" decel="50000">
                                          <p:stCondLst>
                                            <p:cond delay="1338"/>
                                          </p:stCondLst>
                                        </p:cTn>
                                        <p:tgtEl>
                                          <p:spTgt spid="7170"/>
                                        </p:tgtEl>
                                      </p:cBhvr>
                                      <p:to x="100000" y="100000"/>
                                    </p:animScale>
                                    <p:animScale>
                                      <p:cBhvr>
                                        <p:cTn id="25" dur="26">
                                          <p:stCondLst>
                                            <p:cond delay="1642"/>
                                          </p:stCondLst>
                                        </p:cTn>
                                        <p:tgtEl>
                                          <p:spTgt spid="7170"/>
                                        </p:tgtEl>
                                      </p:cBhvr>
                                      <p:to x="100000" y="90000"/>
                                    </p:animScale>
                                    <p:animScale>
                                      <p:cBhvr>
                                        <p:cTn id="26" dur="166" decel="50000">
                                          <p:stCondLst>
                                            <p:cond delay="1668"/>
                                          </p:stCondLst>
                                        </p:cTn>
                                        <p:tgtEl>
                                          <p:spTgt spid="7170"/>
                                        </p:tgtEl>
                                      </p:cBhvr>
                                      <p:to x="100000" y="100000"/>
                                    </p:animScale>
                                    <p:animScale>
                                      <p:cBhvr>
                                        <p:cTn id="27" dur="26">
                                          <p:stCondLst>
                                            <p:cond delay="1808"/>
                                          </p:stCondLst>
                                        </p:cTn>
                                        <p:tgtEl>
                                          <p:spTgt spid="7170"/>
                                        </p:tgtEl>
                                      </p:cBhvr>
                                      <p:to x="100000" y="95000"/>
                                    </p:animScale>
                                    <p:animScale>
                                      <p:cBhvr>
                                        <p:cTn id="28" dur="166" decel="50000">
                                          <p:stCondLst>
                                            <p:cond delay="1834"/>
                                          </p:stCondLst>
                                        </p:cTn>
                                        <p:tgtEl>
                                          <p:spTgt spid="7170"/>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7171"/>
                                        </p:tgtEl>
                                        <p:attrNameLst>
                                          <p:attrName>style.visibility</p:attrName>
                                        </p:attrNameLst>
                                      </p:cBhvr>
                                      <p:to>
                                        <p:strVal val="visible"/>
                                      </p:to>
                                    </p:set>
                                    <p:animEffect transition="in" filter="wipe(down)">
                                      <p:cBhvr>
                                        <p:cTn id="33" dur="580">
                                          <p:stCondLst>
                                            <p:cond delay="0"/>
                                          </p:stCondLst>
                                        </p:cTn>
                                        <p:tgtEl>
                                          <p:spTgt spid="7171"/>
                                        </p:tgtEl>
                                      </p:cBhvr>
                                    </p:animEffect>
                                    <p:anim calcmode="lin" valueType="num">
                                      <p:cBhvr>
                                        <p:cTn id="34" dur="1822"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171"/>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171"/>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171"/>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171"/>
                                        </p:tgtEl>
                                        <p:attrNameLst>
                                          <p:attrName>ppt_y</p:attrName>
                                        </p:attrNameLst>
                                      </p:cBhvr>
                                      <p:tavLst>
                                        <p:tav tm="0" fmla="#ppt_y-sin(pi*$)/81">
                                          <p:val>
                                            <p:fltVal val="0"/>
                                          </p:val>
                                        </p:tav>
                                        <p:tav tm="100000">
                                          <p:val>
                                            <p:fltVal val="1"/>
                                          </p:val>
                                        </p:tav>
                                      </p:tavLst>
                                    </p:anim>
                                    <p:animScale>
                                      <p:cBhvr>
                                        <p:cTn id="39" dur="26">
                                          <p:stCondLst>
                                            <p:cond delay="650"/>
                                          </p:stCondLst>
                                        </p:cTn>
                                        <p:tgtEl>
                                          <p:spTgt spid="7171"/>
                                        </p:tgtEl>
                                      </p:cBhvr>
                                      <p:to x="100000" y="60000"/>
                                    </p:animScale>
                                    <p:animScale>
                                      <p:cBhvr>
                                        <p:cTn id="40" dur="166" decel="50000">
                                          <p:stCondLst>
                                            <p:cond delay="676"/>
                                          </p:stCondLst>
                                        </p:cTn>
                                        <p:tgtEl>
                                          <p:spTgt spid="7171"/>
                                        </p:tgtEl>
                                      </p:cBhvr>
                                      <p:to x="100000" y="100000"/>
                                    </p:animScale>
                                    <p:animScale>
                                      <p:cBhvr>
                                        <p:cTn id="41" dur="26">
                                          <p:stCondLst>
                                            <p:cond delay="1312"/>
                                          </p:stCondLst>
                                        </p:cTn>
                                        <p:tgtEl>
                                          <p:spTgt spid="7171"/>
                                        </p:tgtEl>
                                      </p:cBhvr>
                                      <p:to x="100000" y="80000"/>
                                    </p:animScale>
                                    <p:animScale>
                                      <p:cBhvr>
                                        <p:cTn id="42" dur="166" decel="50000">
                                          <p:stCondLst>
                                            <p:cond delay="1338"/>
                                          </p:stCondLst>
                                        </p:cTn>
                                        <p:tgtEl>
                                          <p:spTgt spid="7171"/>
                                        </p:tgtEl>
                                      </p:cBhvr>
                                      <p:to x="100000" y="100000"/>
                                    </p:animScale>
                                    <p:animScale>
                                      <p:cBhvr>
                                        <p:cTn id="43" dur="26">
                                          <p:stCondLst>
                                            <p:cond delay="1642"/>
                                          </p:stCondLst>
                                        </p:cTn>
                                        <p:tgtEl>
                                          <p:spTgt spid="7171"/>
                                        </p:tgtEl>
                                      </p:cBhvr>
                                      <p:to x="100000" y="90000"/>
                                    </p:animScale>
                                    <p:animScale>
                                      <p:cBhvr>
                                        <p:cTn id="44" dur="166" decel="50000">
                                          <p:stCondLst>
                                            <p:cond delay="1668"/>
                                          </p:stCondLst>
                                        </p:cTn>
                                        <p:tgtEl>
                                          <p:spTgt spid="7171"/>
                                        </p:tgtEl>
                                      </p:cBhvr>
                                      <p:to x="100000" y="100000"/>
                                    </p:animScale>
                                    <p:animScale>
                                      <p:cBhvr>
                                        <p:cTn id="45" dur="26">
                                          <p:stCondLst>
                                            <p:cond delay="1808"/>
                                          </p:stCondLst>
                                        </p:cTn>
                                        <p:tgtEl>
                                          <p:spTgt spid="7171"/>
                                        </p:tgtEl>
                                      </p:cBhvr>
                                      <p:to x="100000" y="95000"/>
                                    </p:animScale>
                                    <p:animScale>
                                      <p:cBhvr>
                                        <p:cTn id="46" dur="166" decel="50000">
                                          <p:stCondLst>
                                            <p:cond delay="1834"/>
                                          </p:stCondLst>
                                        </p:cTn>
                                        <p:tgtEl>
                                          <p:spTgt spid="71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467544" y="260648"/>
            <a:ext cx="8064896" cy="1421686"/>
          </a:xfrm>
        </p:spPr>
        <p:txBody>
          <a:bodyPr>
            <a:normAutofit lnSpcReduction="10000"/>
          </a:bodyPr>
          <a:lstStyle/>
          <a:p>
            <a:endParaRPr lang="es-CO" dirty="0"/>
          </a:p>
          <a:p>
            <a:r>
              <a:rPr lang="es-CO" b="1" dirty="0" smtClean="0">
                <a:solidFill>
                  <a:srgbClr val="FFFF00"/>
                </a:solidFill>
                <a:latin typeface="Arial Black" panose="020B0A04020102020204" pitchFamily="34" charset="0"/>
              </a:rPr>
              <a:t>La </a:t>
            </a:r>
            <a:r>
              <a:rPr lang="es-CO" b="1" dirty="0">
                <a:solidFill>
                  <a:srgbClr val="FFFF00"/>
                </a:solidFill>
                <a:latin typeface="Arial Black" panose="020B0A04020102020204" pitchFamily="34" charset="0"/>
              </a:rPr>
              <a:t>información: </a:t>
            </a:r>
            <a:r>
              <a:rPr lang="es-CO" dirty="0">
                <a:solidFill>
                  <a:srgbClr val="FFFF00"/>
                </a:solidFill>
                <a:latin typeface="Arial Black" panose="020B0A04020102020204" pitchFamily="34" charset="0"/>
              </a:rPr>
              <a:t>es el principal activo. Utiliza y reside en la infraestructura computacional y es utilizada por los usuarios.</a:t>
            </a:r>
          </a:p>
          <a:p>
            <a:endParaRPr lang="es-CO" dirty="0">
              <a:latin typeface="Arial Black" panose="020B0A040201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3457575"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512" y="3789040"/>
            <a:ext cx="4449960" cy="2683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676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8194"/>
                                        </p:tgtEl>
                                        <p:attrNameLst>
                                          <p:attrName>r</p:attrName>
                                        </p:attrNameLst>
                                      </p:cBhvr>
                                    </p:animRot>
                                    <p:animRot by="-240000">
                                      <p:cBhvr>
                                        <p:cTn id="12" dur="200" fill="hold">
                                          <p:stCondLst>
                                            <p:cond delay="200"/>
                                          </p:stCondLst>
                                        </p:cTn>
                                        <p:tgtEl>
                                          <p:spTgt spid="8194"/>
                                        </p:tgtEl>
                                        <p:attrNameLst>
                                          <p:attrName>r</p:attrName>
                                        </p:attrNameLst>
                                      </p:cBhvr>
                                    </p:animRot>
                                    <p:animRot by="240000">
                                      <p:cBhvr>
                                        <p:cTn id="13" dur="200" fill="hold">
                                          <p:stCondLst>
                                            <p:cond delay="400"/>
                                          </p:stCondLst>
                                        </p:cTn>
                                        <p:tgtEl>
                                          <p:spTgt spid="8194"/>
                                        </p:tgtEl>
                                        <p:attrNameLst>
                                          <p:attrName>r</p:attrName>
                                        </p:attrNameLst>
                                      </p:cBhvr>
                                    </p:animRot>
                                    <p:animRot by="-240000">
                                      <p:cBhvr>
                                        <p:cTn id="14" dur="200" fill="hold">
                                          <p:stCondLst>
                                            <p:cond delay="600"/>
                                          </p:stCondLst>
                                        </p:cTn>
                                        <p:tgtEl>
                                          <p:spTgt spid="8194"/>
                                        </p:tgtEl>
                                        <p:attrNameLst>
                                          <p:attrName>r</p:attrName>
                                        </p:attrNameLst>
                                      </p:cBhvr>
                                    </p:animRot>
                                    <p:animRot by="120000">
                                      <p:cBhvr>
                                        <p:cTn id="15" dur="200" fill="hold">
                                          <p:stCondLst>
                                            <p:cond delay="800"/>
                                          </p:stCondLst>
                                        </p:cTn>
                                        <p:tgtEl>
                                          <p:spTgt spid="819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8195"/>
                                        </p:tgtEl>
                                        <p:attrNameLst>
                                          <p:attrName>r</p:attrName>
                                        </p:attrNameLst>
                                      </p:cBhvr>
                                    </p:animRot>
                                    <p:animRot by="-240000">
                                      <p:cBhvr>
                                        <p:cTn id="20" dur="200" fill="hold">
                                          <p:stCondLst>
                                            <p:cond delay="200"/>
                                          </p:stCondLst>
                                        </p:cTn>
                                        <p:tgtEl>
                                          <p:spTgt spid="8195"/>
                                        </p:tgtEl>
                                        <p:attrNameLst>
                                          <p:attrName>r</p:attrName>
                                        </p:attrNameLst>
                                      </p:cBhvr>
                                    </p:animRot>
                                    <p:animRot by="240000">
                                      <p:cBhvr>
                                        <p:cTn id="21" dur="200" fill="hold">
                                          <p:stCondLst>
                                            <p:cond delay="400"/>
                                          </p:stCondLst>
                                        </p:cTn>
                                        <p:tgtEl>
                                          <p:spTgt spid="8195"/>
                                        </p:tgtEl>
                                        <p:attrNameLst>
                                          <p:attrName>r</p:attrName>
                                        </p:attrNameLst>
                                      </p:cBhvr>
                                    </p:animRot>
                                    <p:animRot by="-240000">
                                      <p:cBhvr>
                                        <p:cTn id="22" dur="200" fill="hold">
                                          <p:stCondLst>
                                            <p:cond delay="600"/>
                                          </p:stCondLst>
                                        </p:cTn>
                                        <p:tgtEl>
                                          <p:spTgt spid="8195"/>
                                        </p:tgtEl>
                                        <p:attrNameLst>
                                          <p:attrName>r</p:attrName>
                                        </p:attrNameLst>
                                      </p:cBhvr>
                                    </p:animRot>
                                    <p:animRot by="120000">
                                      <p:cBhvr>
                                        <p:cTn id="23" dur="200" fill="hold">
                                          <p:stCondLst>
                                            <p:cond delay="800"/>
                                          </p:stCondLst>
                                        </p:cTn>
                                        <p:tgtEl>
                                          <p:spTgt spid="81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53216" y="1334627"/>
            <a:ext cx="6948264" cy="2106568"/>
          </a:xfrm>
        </p:spPr>
        <p:txBody>
          <a:bodyPr>
            <a:noAutofit/>
          </a:bodyPr>
          <a:lstStyle/>
          <a:p>
            <a:pPr marL="45720" indent="0">
              <a:buNone/>
            </a:pPr>
            <a:r>
              <a:rPr lang="es-CO" sz="2000" dirty="0">
                <a:solidFill>
                  <a:srgbClr val="92D050"/>
                </a:solidFill>
                <a:latin typeface="Aharoni" panose="02010803020104030203" pitchFamily="2" charset="-79"/>
                <a:cs typeface="Aharoni" panose="02010803020104030203" pitchFamily="2" charset="-79"/>
              </a:rPr>
              <a:t>1) Los ataques cibernéticos entre países.</a:t>
            </a:r>
          </a:p>
          <a:p>
            <a:pPr marL="45720" indent="0">
              <a:buNone/>
            </a:pPr>
            <a:r>
              <a:rPr lang="es-CO" sz="2000" dirty="0">
                <a:solidFill>
                  <a:srgbClr val="92D050"/>
                </a:solidFill>
                <a:latin typeface="Aharoni" panose="02010803020104030203" pitchFamily="2" charset="-79"/>
                <a:cs typeface="Aharoni" panose="02010803020104030203" pitchFamily="2" charset="-79"/>
              </a:rPr>
              <a:t>2) El robo de información en una compañía por parte de los empleados.</a:t>
            </a:r>
          </a:p>
          <a:p>
            <a:pPr marL="45720" indent="0">
              <a:buNone/>
            </a:pPr>
            <a:r>
              <a:rPr lang="es-CO" sz="2000" dirty="0">
                <a:solidFill>
                  <a:srgbClr val="92D050"/>
                </a:solidFill>
                <a:latin typeface="Aharoni" panose="02010803020104030203" pitchFamily="2" charset="-79"/>
                <a:cs typeface="Aharoni" panose="02010803020104030203" pitchFamily="2" charset="-79"/>
              </a:rPr>
              <a:t>3) El Robo de información bancaria a través de los navegadores de internet.</a:t>
            </a:r>
          </a:p>
          <a:p>
            <a:pPr marL="45720" indent="0">
              <a:buNone/>
            </a:pPr>
            <a:r>
              <a:rPr lang="es-CO" sz="2000" dirty="0">
                <a:solidFill>
                  <a:srgbClr val="92D050"/>
                </a:solidFill>
                <a:latin typeface="Aharoni" panose="02010803020104030203" pitchFamily="2" charset="-79"/>
                <a:cs typeface="Aharoni" panose="02010803020104030203" pitchFamily="2" charset="-79"/>
              </a:rPr>
              <a:t>4) La seguridad de las redes sociales ante un ataque para obtener información de los usuarios.</a:t>
            </a:r>
          </a:p>
          <a:p>
            <a:pPr marL="45720" indent="0">
              <a:buNone/>
            </a:pPr>
            <a:r>
              <a:rPr lang="es-CO" sz="2000" dirty="0">
                <a:solidFill>
                  <a:srgbClr val="92D050"/>
                </a:solidFill>
                <a:latin typeface="Aharoni" panose="02010803020104030203" pitchFamily="2" charset="-79"/>
                <a:cs typeface="Aharoni" panose="02010803020104030203" pitchFamily="2" charset="-79"/>
              </a:rPr>
              <a:t>5) Robo de información de los servidores</a:t>
            </a:r>
            <a:r>
              <a:rPr lang="es-CO" sz="2400" dirty="0" smtClean="0">
                <a:solidFill>
                  <a:srgbClr val="92D050"/>
                </a:solidFill>
                <a:latin typeface="Aharoni" panose="02010803020104030203" pitchFamily="2" charset="-79"/>
                <a:cs typeface="Aharoni" panose="02010803020104030203" pitchFamily="2" charset="-79"/>
              </a:rPr>
              <a:t>.</a:t>
            </a:r>
            <a:endParaRPr lang="es-CO" sz="2400" dirty="0">
              <a:solidFill>
                <a:srgbClr val="92D050"/>
              </a:solidFill>
              <a:latin typeface="Aharoni" panose="02010803020104030203" pitchFamily="2" charset="-79"/>
              <a:cs typeface="Aharoni" panose="02010803020104030203" pitchFamily="2" charset="-79"/>
            </a:endParaRPr>
          </a:p>
        </p:txBody>
      </p:sp>
      <p:sp>
        <p:nvSpPr>
          <p:cNvPr id="4" name="3 Rectángulo"/>
          <p:cNvSpPr/>
          <p:nvPr/>
        </p:nvSpPr>
        <p:spPr>
          <a:xfrm>
            <a:off x="2102461" y="332656"/>
            <a:ext cx="4963218" cy="1015663"/>
          </a:xfrm>
          <a:prstGeom prst="rect">
            <a:avLst/>
          </a:prstGeom>
          <a:noFill/>
        </p:spPr>
        <p:txBody>
          <a:bodyPr wrap="none" lIns="91440" tIns="45720" rIns="91440" bIns="45720">
            <a:spAutoFit/>
          </a:bodyPr>
          <a:lstStyle/>
          <a:p>
            <a:pPr algn="ctr"/>
            <a:r>
              <a:rPr lang="es-ES" sz="6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rPr>
              <a:t>AMENAZAS</a:t>
            </a:r>
            <a:endParaRPr lang="es-ES" sz="6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749" y="3861048"/>
            <a:ext cx="3141814" cy="2356361"/>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4159830"/>
            <a:ext cx="3273459" cy="2465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12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0" end="0"/>
                                            </p:txEl>
                                          </p:spTgt>
                                        </p:tgtEl>
                                        <p:attrNameLst>
                                          <p:attrName>ppt_x</p:attrName>
                                          <p:attrName>ppt_y</p:attrName>
                                        </p:attrNameLst>
                                      </p:cBhvr>
                                    </p:animMotion>
                                    <p:animRot by="1500000">
                                      <p:cBhvr>
                                        <p:cTn id="15" dur="125" fill="hold">
                                          <p:stCondLst>
                                            <p:cond delay="0"/>
                                          </p:stCondLst>
                                        </p:cTn>
                                        <p:tgtEl>
                                          <p:spTgt spid="3">
                                            <p:txEl>
                                              <p:pRg st="0" end="0"/>
                                            </p:txEl>
                                          </p:spTgt>
                                        </p:tgtEl>
                                        <p:attrNameLst>
                                          <p:attrName>r</p:attrName>
                                        </p:attrNameLst>
                                      </p:cBhvr>
                                    </p:animRot>
                                    <p:animRot by="-1500000">
                                      <p:cBhvr>
                                        <p:cTn id="16" dur="125" fill="hold">
                                          <p:stCondLst>
                                            <p:cond delay="125"/>
                                          </p:stCondLst>
                                        </p:cTn>
                                        <p:tgtEl>
                                          <p:spTgt spid="3">
                                            <p:txEl>
                                              <p:pRg st="0" end="0"/>
                                            </p:txEl>
                                          </p:spTgt>
                                        </p:tgtEl>
                                        <p:attrNameLst>
                                          <p:attrName>r</p:attrName>
                                        </p:attrNameLst>
                                      </p:cBhvr>
                                    </p:animRot>
                                    <p:animRot by="-1500000">
                                      <p:cBhvr>
                                        <p:cTn id="17" dur="125" fill="hold">
                                          <p:stCondLst>
                                            <p:cond delay="250"/>
                                          </p:stCondLst>
                                        </p:cTn>
                                        <p:tgtEl>
                                          <p:spTgt spid="3">
                                            <p:txEl>
                                              <p:pRg st="0" end="0"/>
                                            </p:txEl>
                                          </p:spTgt>
                                        </p:tgtEl>
                                        <p:attrNameLst>
                                          <p:attrName>r</p:attrName>
                                        </p:attrNameLst>
                                      </p:cBhvr>
                                    </p:animRot>
                                    <p:animRot by="1500000">
                                      <p:cBhvr>
                                        <p:cTn id="18" dur="125" fill="hold">
                                          <p:stCondLst>
                                            <p:cond delay="375"/>
                                          </p:stCondLst>
                                        </p:cTn>
                                        <p:tgtEl>
                                          <p:spTgt spid="3">
                                            <p:txEl>
                                              <p:pRg st="0" end="0"/>
                                            </p:txEl>
                                          </p:spTgt>
                                        </p:tgtEl>
                                        <p:attrNameLst>
                                          <p:attrName>r</p:attrName>
                                        </p:attrNameLst>
                                      </p:cBhvr>
                                    </p:animRot>
                                  </p:childTnLst>
                                </p:cTn>
                              </p:par>
                              <p:par>
                                <p:cTn id="19" presetID="34" presetClass="emph" presetSubtype="0" fill="hold" nodeType="with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3">
                                            <p:txEl>
                                              <p:pRg st="1" end="1"/>
                                            </p:txEl>
                                          </p:spTgt>
                                        </p:tgtEl>
                                        <p:attrNameLst>
                                          <p:attrName>ppt_x</p:attrName>
                                          <p:attrName>ppt_y</p:attrName>
                                        </p:attrNameLst>
                                      </p:cBhvr>
                                    </p:animMotion>
                                    <p:animRot by="1500000">
                                      <p:cBhvr>
                                        <p:cTn id="21" dur="125" fill="hold">
                                          <p:stCondLst>
                                            <p:cond delay="0"/>
                                          </p:stCondLst>
                                        </p:cTn>
                                        <p:tgtEl>
                                          <p:spTgt spid="3">
                                            <p:txEl>
                                              <p:pRg st="1" end="1"/>
                                            </p:txEl>
                                          </p:spTgt>
                                        </p:tgtEl>
                                        <p:attrNameLst>
                                          <p:attrName>r</p:attrName>
                                        </p:attrNameLst>
                                      </p:cBhvr>
                                    </p:animRot>
                                    <p:animRot by="-1500000">
                                      <p:cBhvr>
                                        <p:cTn id="22" dur="125" fill="hold">
                                          <p:stCondLst>
                                            <p:cond delay="125"/>
                                          </p:stCondLst>
                                        </p:cTn>
                                        <p:tgtEl>
                                          <p:spTgt spid="3">
                                            <p:txEl>
                                              <p:pRg st="1" end="1"/>
                                            </p:txEl>
                                          </p:spTgt>
                                        </p:tgtEl>
                                        <p:attrNameLst>
                                          <p:attrName>r</p:attrName>
                                        </p:attrNameLst>
                                      </p:cBhvr>
                                    </p:animRot>
                                    <p:animRot by="-1500000">
                                      <p:cBhvr>
                                        <p:cTn id="23" dur="125" fill="hold">
                                          <p:stCondLst>
                                            <p:cond delay="250"/>
                                          </p:stCondLst>
                                        </p:cTn>
                                        <p:tgtEl>
                                          <p:spTgt spid="3">
                                            <p:txEl>
                                              <p:pRg st="1" end="1"/>
                                            </p:txEl>
                                          </p:spTgt>
                                        </p:tgtEl>
                                        <p:attrNameLst>
                                          <p:attrName>r</p:attrName>
                                        </p:attrNameLst>
                                      </p:cBhvr>
                                    </p:animRot>
                                    <p:animRot by="1500000">
                                      <p:cBhvr>
                                        <p:cTn id="24" dur="125" fill="hold">
                                          <p:stCondLst>
                                            <p:cond delay="375"/>
                                          </p:stCondLst>
                                        </p:cTn>
                                        <p:tgtEl>
                                          <p:spTgt spid="3">
                                            <p:txEl>
                                              <p:pRg st="1" end="1"/>
                                            </p:txEl>
                                          </p:spTgt>
                                        </p:tgtEl>
                                        <p:attrNameLst>
                                          <p:attrName>r</p:attrName>
                                        </p:attrNameLst>
                                      </p:cBhvr>
                                    </p:animRot>
                                  </p:childTnLst>
                                </p:cTn>
                              </p:par>
                              <p:par>
                                <p:cTn id="25" presetID="34" presetClass="emph" presetSubtype="0" fill="hold" nodeType="with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3">
                                            <p:txEl>
                                              <p:pRg st="2" end="2"/>
                                            </p:txEl>
                                          </p:spTgt>
                                        </p:tgtEl>
                                        <p:attrNameLst>
                                          <p:attrName>ppt_x</p:attrName>
                                          <p:attrName>ppt_y</p:attrName>
                                        </p:attrNameLst>
                                      </p:cBhvr>
                                    </p:animMotion>
                                    <p:animRot by="1500000">
                                      <p:cBhvr>
                                        <p:cTn id="27" dur="125" fill="hold">
                                          <p:stCondLst>
                                            <p:cond delay="0"/>
                                          </p:stCondLst>
                                        </p:cTn>
                                        <p:tgtEl>
                                          <p:spTgt spid="3">
                                            <p:txEl>
                                              <p:pRg st="2" end="2"/>
                                            </p:txEl>
                                          </p:spTgt>
                                        </p:tgtEl>
                                        <p:attrNameLst>
                                          <p:attrName>r</p:attrName>
                                        </p:attrNameLst>
                                      </p:cBhvr>
                                    </p:animRot>
                                    <p:animRot by="-1500000">
                                      <p:cBhvr>
                                        <p:cTn id="28" dur="125" fill="hold">
                                          <p:stCondLst>
                                            <p:cond delay="125"/>
                                          </p:stCondLst>
                                        </p:cTn>
                                        <p:tgtEl>
                                          <p:spTgt spid="3">
                                            <p:txEl>
                                              <p:pRg st="2" end="2"/>
                                            </p:txEl>
                                          </p:spTgt>
                                        </p:tgtEl>
                                        <p:attrNameLst>
                                          <p:attrName>r</p:attrName>
                                        </p:attrNameLst>
                                      </p:cBhvr>
                                    </p:animRot>
                                    <p:animRot by="-1500000">
                                      <p:cBhvr>
                                        <p:cTn id="29" dur="125" fill="hold">
                                          <p:stCondLst>
                                            <p:cond delay="250"/>
                                          </p:stCondLst>
                                        </p:cTn>
                                        <p:tgtEl>
                                          <p:spTgt spid="3">
                                            <p:txEl>
                                              <p:pRg st="2" end="2"/>
                                            </p:txEl>
                                          </p:spTgt>
                                        </p:tgtEl>
                                        <p:attrNameLst>
                                          <p:attrName>r</p:attrName>
                                        </p:attrNameLst>
                                      </p:cBhvr>
                                    </p:animRot>
                                    <p:animRot by="1500000">
                                      <p:cBhvr>
                                        <p:cTn id="30" dur="125" fill="hold">
                                          <p:stCondLst>
                                            <p:cond delay="375"/>
                                          </p:stCondLst>
                                        </p:cTn>
                                        <p:tgtEl>
                                          <p:spTgt spid="3">
                                            <p:txEl>
                                              <p:pRg st="2" end="2"/>
                                            </p:txEl>
                                          </p:spTgt>
                                        </p:tgtEl>
                                        <p:attrNameLst>
                                          <p:attrName>r</p:attrName>
                                        </p:attrNameLst>
                                      </p:cBhvr>
                                    </p:animRot>
                                  </p:childTnLst>
                                </p:cTn>
                              </p:par>
                              <p:par>
                                <p:cTn id="31" presetID="34" presetClass="emph" presetSubtype="0" fill="hold" nodeType="with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3">
                                            <p:txEl>
                                              <p:pRg st="3" end="3"/>
                                            </p:txEl>
                                          </p:spTgt>
                                        </p:tgtEl>
                                        <p:attrNameLst>
                                          <p:attrName>ppt_x</p:attrName>
                                          <p:attrName>ppt_y</p:attrName>
                                        </p:attrNameLst>
                                      </p:cBhvr>
                                    </p:animMotion>
                                    <p:animRot by="1500000">
                                      <p:cBhvr>
                                        <p:cTn id="33" dur="125" fill="hold">
                                          <p:stCondLst>
                                            <p:cond delay="0"/>
                                          </p:stCondLst>
                                        </p:cTn>
                                        <p:tgtEl>
                                          <p:spTgt spid="3">
                                            <p:txEl>
                                              <p:pRg st="3" end="3"/>
                                            </p:txEl>
                                          </p:spTgt>
                                        </p:tgtEl>
                                        <p:attrNameLst>
                                          <p:attrName>r</p:attrName>
                                        </p:attrNameLst>
                                      </p:cBhvr>
                                    </p:animRot>
                                    <p:animRot by="-1500000">
                                      <p:cBhvr>
                                        <p:cTn id="34" dur="125" fill="hold">
                                          <p:stCondLst>
                                            <p:cond delay="125"/>
                                          </p:stCondLst>
                                        </p:cTn>
                                        <p:tgtEl>
                                          <p:spTgt spid="3">
                                            <p:txEl>
                                              <p:pRg st="3" end="3"/>
                                            </p:txEl>
                                          </p:spTgt>
                                        </p:tgtEl>
                                        <p:attrNameLst>
                                          <p:attrName>r</p:attrName>
                                        </p:attrNameLst>
                                      </p:cBhvr>
                                    </p:animRot>
                                    <p:animRot by="-1500000">
                                      <p:cBhvr>
                                        <p:cTn id="35" dur="125" fill="hold">
                                          <p:stCondLst>
                                            <p:cond delay="250"/>
                                          </p:stCondLst>
                                        </p:cTn>
                                        <p:tgtEl>
                                          <p:spTgt spid="3">
                                            <p:txEl>
                                              <p:pRg st="3" end="3"/>
                                            </p:txEl>
                                          </p:spTgt>
                                        </p:tgtEl>
                                        <p:attrNameLst>
                                          <p:attrName>r</p:attrName>
                                        </p:attrNameLst>
                                      </p:cBhvr>
                                    </p:animRot>
                                    <p:animRot by="1500000">
                                      <p:cBhvr>
                                        <p:cTn id="36" dur="125" fill="hold">
                                          <p:stCondLst>
                                            <p:cond delay="375"/>
                                          </p:stCondLst>
                                        </p:cTn>
                                        <p:tgtEl>
                                          <p:spTgt spid="3">
                                            <p:txEl>
                                              <p:pRg st="3" end="3"/>
                                            </p:txEl>
                                          </p:spTgt>
                                        </p:tgtEl>
                                        <p:attrNameLst>
                                          <p:attrName>r</p:attrName>
                                        </p:attrNameLst>
                                      </p:cBhvr>
                                    </p:animRot>
                                  </p:childTnLst>
                                </p:cTn>
                              </p:par>
                              <p:par>
                                <p:cTn id="37" presetID="34" presetClass="emph" presetSubtype="0" fill="hold" nodeType="with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
                                            <p:txEl>
                                              <p:pRg st="4" end="4"/>
                                            </p:txEl>
                                          </p:spTgt>
                                        </p:tgtEl>
                                        <p:attrNameLst>
                                          <p:attrName>ppt_x</p:attrName>
                                          <p:attrName>ppt_y</p:attrName>
                                        </p:attrNameLst>
                                      </p:cBhvr>
                                    </p:animMotion>
                                    <p:animRot by="1500000">
                                      <p:cBhvr>
                                        <p:cTn id="39" dur="125" fill="hold">
                                          <p:stCondLst>
                                            <p:cond delay="0"/>
                                          </p:stCondLst>
                                        </p:cTn>
                                        <p:tgtEl>
                                          <p:spTgt spid="3">
                                            <p:txEl>
                                              <p:pRg st="4" end="4"/>
                                            </p:txEl>
                                          </p:spTgt>
                                        </p:tgtEl>
                                        <p:attrNameLst>
                                          <p:attrName>r</p:attrName>
                                        </p:attrNameLst>
                                      </p:cBhvr>
                                    </p:animRot>
                                    <p:animRot by="-1500000">
                                      <p:cBhvr>
                                        <p:cTn id="40" dur="125" fill="hold">
                                          <p:stCondLst>
                                            <p:cond delay="125"/>
                                          </p:stCondLst>
                                        </p:cTn>
                                        <p:tgtEl>
                                          <p:spTgt spid="3">
                                            <p:txEl>
                                              <p:pRg st="4" end="4"/>
                                            </p:txEl>
                                          </p:spTgt>
                                        </p:tgtEl>
                                        <p:attrNameLst>
                                          <p:attrName>r</p:attrName>
                                        </p:attrNameLst>
                                      </p:cBhvr>
                                    </p:animRot>
                                    <p:animRot by="-1500000">
                                      <p:cBhvr>
                                        <p:cTn id="41" dur="125" fill="hold">
                                          <p:stCondLst>
                                            <p:cond delay="250"/>
                                          </p:stCondLst>
                                        </p:cTn>
                                        <p:tgtEl>
                                          <p:spTgt spid="3">
                                            <p:txEl>
                                              <p:pRg st="4" end="4"/>
                                            </p:txEl>
                                          </p:spTgt>
                                        </p:tgtEl>
                                        <p:attrNameLst>
                                          <p:attrName>r</p:attrName>
                                        </p:attrNameLst>
                                      </p:cBhvr>
                                    </p:animRot>
                                    <p:animRot by="1500000">
                                      <p:cBhvr>
                                        <p:cTn id="42" dur="125" fill="hold">
                                          <p:stCondLst>
                                            <p:cond delay="375"/>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46" dur="2000" fill="hold"/>
                                        <p:tgtEl>
                                          <p:spTgt spid="9219"/>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50" dur="2000" fill="hold"/>
                                        <p:tgtEl>
                                          <p:spTgt spid="92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452356" y="404664"/>
            <a:ext cx="8469560" cy="3474720"/>
          </a:xfrm>
        </p:spPr>
        <p:txBody>
          <a:bodyPr>
            <a:noAutofit/>
          </a:bodyPr>
          <a:lstStyle/>
          <a:p>
            <a:pPr marL="45720" indent="0">
              <a:buNone/>
            </a:pPr>
            <a:r>
              <a:rPr lang="es-CO" sz="2000" dirty="0">
                <a:solidFill>
                  <a:srgbClr val="92D050"/>
                </a:solidFill>
                <a:latin typeface="Aharoni" panose="02010803020104030203" pitchFamily="2" charset="-79"/>
                <a:cs typeface="Aharoni" panose="02010803020104030203" pitchFamily="2" charset="-79"/>
              </a:rPr>
              <a:t>6) Los ataques a los teléfonos móviles</a:t>
            </a:r>
          </a:p>
          <a:p>
            <a:pPr marL="45720" indent="0">
              <a:buNone/>
            </a:pPr>
            <a:r>
              <a:rPr lang="es-CO" sz="2000" dirty="0">
                <a:solidFill>
                  <a:srgbClr val="92D050"/>
                </a:solidFill>
                <a:latin typeface="Aharoni" panose="02010803020104030203" pitchFamily="2" charset="-79"/>
                <a:cs typeface="Aharoni" panose="02010803020104030203" pitchFamily="2" charset="-79"/>
              </a:rPr>
              <a:t>7) Seguridad bancaria en la red.</a:t>
            </a:r>
          </a:p>
          <a:p>
            <a:pPr marL="45720" indent="0">
              <a:buNone/>
            </a:pPr>
            <a:r>
              <a:rPr lang="es-CO" sz="2000" dirty="0">
                <a:solidFill>
                  <a:srgbClr val="92D050"/>
                </a:solidFill>
                <a:latin typeface="Aharoni" panose="02010803020104030203" pitchFamily="2" charset="-79"/>
                <a:cs typeface="Aharoni" panose="02010803020104030203" pitchFamily="2" charset="-79"/>
              </a:rPr>
              <a:t>8) Las empresas de seguridad cada vez se centran en más áreas de negocio y pierden especialización.</a:t>
            </a:r>
          </a:p>
          <a:p>
            <a:pPr marL="45720" indent="0">
              <a:buNone/>
            </a:pPr>
            <a:r>
              <a:rPr lang="es-CO" sz="2000" dirty="0">
                <a:solidFill>
                  <a:srgbClr val="92D050"/>
                </a:solidFill>
                <a:latin typeface="Aharoni" panose="02010803020104030203" pitchFamily="2" charset="-79"/>
                <a:cs typeface="Aharoni" panose="02010803020104030203" pitchFamily="2" charset="-79"/>
              </a:rPr>
              <a:t>9) Los hackers pasarán a estar encuadrados en organizaciones más numerosas y con grandes recursos económicos.</a:t>
            </a:r>
          </a:p>
          <a:p>
            <a:pPr marL="45720" indent="0">
              <a:buNone/>
            </a:pPr>
            <a:r>
              <a:rPr lang="es-CO" sz="2000" dirty="0">
                <a:solidFill>
                  <a:srgbClr val="92D050"/>
                </a:solidFill>
                <a:latin typeface="Aharoni" panose="02010803020104030203" pitchFamily="2" charset="-79"/>
                <a:cs typeface="Aharoni" panose="02010803020104030203" pitchFamily="2" charset="-79"/>
              </a:rPr>
              <a:t>10) La privacidad en internet. En redes como Google </a:t>
            </a:r>
            <a:r>
              <a:rPr lang="es-CO" sz="2000" dirty="0" err="1">
                <a:solidFill>
                  <a:srgbClr val="92D050"/>
                </a:solidFill>
                <a:latin typeface="Aharoni" panose="02010803020104030203" pitchFamily="2" charset="-79"/>
                <a:cs typeface="Aharoni" panose="02010803020104030203" pitchFamily="2" charset="-79"/>
              </a:rPr>
              <a:t>Earth</a:t>
            </a:r>
            <a:r>
              <a:rPr lang="es-CO" sz="2000" dirty="0">
                <a:solidFill>
                  <a:srgbClr val="92D050"/>
                </a:solidFill>
                <a:latin typeface="Aharoni" panose="02010803020104030203" pitchFamily="2" charset="-79"/>
                <a:cs typeface="Aharoni" panose="02010803020104030203" pitchFamily="2" charset="-79"/>
              </a:rPr>
              <a:t> pueden salir imágenes de la gente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469326"/>
            <a:ext cx="3583284" cy="29621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643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1266"/>
                                        </p:tgtEl>
                                        <p:attrNameLst>
                                          <p:attrName>style.visibility</p:attrName>
                                        </p:attrNameLst>
                                      </p:cBhvr>
                                      <p:to>
                                        <p:strVal val="visible"/>
                                      </p:to>
                                    </p:set>
                                    <p:anim calcmode="lin" valueType="num">
                                      <p:cBhvr>
                                        <p:cTn id="32" dur="500" fill="hold"/>
                                        <p:tgtEl>
                                          <p:spTgt spid="11266"/>
                                        </p:tgtEl>
                                        <p:attrNameLst>
                                          <p:attrName>ppt_w</p:attrName>
                                        </p:attrNameLst>
                                      </p:cBhvr>
                                      <p:tavLst>
                                        <p:tav tm="0">
                                          <p:val>
                                            <p:fltVal val="0"/>
                                          </p:val>
                                        </p:tav>
                                        <p:tav tm="100000">
                                          <p:val>
                                            <p:strVal val="#ppt_w"/>
                                          </p:val>
                                        </p:tav>
                                      </p:tavLst>
                                    </p:anim>
                                    <p:anim calcmode="lin" valueType="num">
                                      <p:cBhvr>
                                        <p:cTn id="33" dur="500" fill="hold"/>
                                        <p:tgtEl>
                                          <p:spTgt spid="11266"/>
                                        </p:tgtEl>
                                        <p:attrNameLst>
                                          <p:attrName>ppt_h</p:attrName>
                                        </p:attrNameLst>
                                      </p:cBhvr>
                                      <p:tavLst>
                                        <p:tav tm="0">
                                          <p:val>
                                            <p:fltVal val="0"/>
                                          </p:val>
                                        </p:tav>
                                        <p:tav tm="100000">
                                          <p:val>
                                            <p:strVal val="#ppt_h"/>
                                          </p:val>
                                        </p:tav>
                                      </p:tavLst>
                                    </p:anim>
                                    <p:animEffect transition="in" filter="fade">
                                      <p:cBhvr>
                                        <p:cTn id="34"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TM01790493[[fn=SOHO]]</Template>
  <TotalTime>5947</TotalTime>
  <Words>546</Words>
  <Application>Microsoft Office PowerPoint</Application>
  <PresentationFormat>Presentación en pantalla (4:3)</PresentationFormat>
  <Paragraphs>38</Paragraphs>
  <Slides>11</Slides>
  <Notes>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Soho</vt:lpstr>
      <vt:lpstr>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ACER</cp:lastModifiedBy>
  <cp:revision>15</cp:revision>
  <dcterms:created xsi:type="dcterms:W3CDTF">2015-04-01T18:54:09Z</dcterms:created>
  <dcterms:modified xsi:type="dcterms:W3CDTF">2015-04-27T20:38:13Z</dcterms:modified>
</cp:coreProperties>
</file>